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56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2" r:id="rId11"/>
    <p:sldId id="298" r:id="rId12"/>
    <p:sldId id="266" r:id="rId13"/>
  </p:sldIdLst>
  <p:sldSz cx="14630400" cy="8229600"/>
  <p:notesSz cx="8229600" cy="14630400"/>
  <p:embeddedFontLst>
    <p:embeddedFont>
      <p:font typeface="Montserrat Bold" panose="020B0604020202020204" charset="0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70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21C4-36C5-A1B8-D478-0CD41DED1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892485-6D46-3161-5C9F-0832C3DAE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9FCBBF-CFC5-9B61-5B49-DB5BF22C0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6C9DE3-D3AB-B22D-13A0-66ABBCA0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C2DDD-4019-4BA2-9DFA-58C66C21CFE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17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C2DDD-4019-4BA2-9DFA-58C66C21CFEE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8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342" y="304245"/>
            <a:ext cx="3677551" cy="9536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720"/>
              </a:lnSpc>
              <a:defRPr sz="6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608209" cy="82296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342" y="1314415"/>
            <a:ext cx="8475658" cy="4754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608210" y="7739130"/>
            <a:ext cx="14022191" cy="373704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s-CO" sz="14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s-CO" sz="1440" b="1" i="0" u="none" strike="noStrike" kern="1200" cap="none" spc="0" normalizeH="0" baseline="0" noProof="0" dirty="0">
                  <a:ln>
                    <a:noFill/>
                  </a:ln>
                  <a:solidFill>
                    <a:srgbClr val="1C6AB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69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9AE846-9637-421E-BB73-A63C07AAAB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039" y="4613860"/>
            <a:ext cx="12778530" cy="15333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720"/>
              </a:lnSpc>
              <a:defRPr sz="12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914688" y="7755508"/>
            <a:ext cx="13715712" cy="373704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1685"/>
          <a:stretch/>
        </p:blipFill>
        <p:spPr>
          <a:xfrm>
            <a:off x="6818279" y="6490587"/>
            <a:ext cx="6205956" cy="11081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14" y="874201"/>
            <a:ext cx="2528375" cy="3490152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B1204E5-ABAB-4877-9E0C-081852CDF9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2319"/>
          <a:stretch/>
        </p:blipFill>
        <p:spPr>
          <a:xfrm>
            <a:off x="13024237" y="6490587"/>
            <a:ext cx="1606163" cy="11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055612-33F1-4D4A-B80D-A69A877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689" y="4259845"/>
            <a:ext cx="7777388" cy="186637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6720"/>
              </a:lnSpc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688" y="6230655"/>
            <a:ext cx="8475658" cy="5230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8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9" y="296425"/>
            <a:ext cx="3502403" cy="112334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914688" y="7739130"/>
            <a:ext cx="13715712" cy="373704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5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4DB7DCC-F6A4-59CF-3481-0AE0C34A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688" y="4259845"/>
            <a:ext cx="13123339" cy="1866379"/>
          </a:xfrm>
        </p:spPr>
        <p:txBody>
          <a:bodyPr>
            <a:normAutofit fontScale="90000"/>
          </a:bodyPr>
          <a:lstStyle/>
          <a:p>
            <a:pPr>
              <a:lnSpc>
                <a:spcPts val="6600"/>
              </a:lnSpc>
            </a:pPr>
            <a:r>
              <a:rPr lang="en-US" sz="7200" kern="0" spc="-53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Estudio</a:t>
            </a:r>
            <a:r>
              <a:rPr lang="en-US" sz="7200" kern="0" spc="-5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de Caso: Cooperativa de </a:t>
            </a:r>
            <a:r>
              <a:rPr lang="en-US" sz="7200" kern="0" spc="-53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Ahorro</a:t>
            </a:r>
            <a:r>
              <a:rPr lang="en-US" sz="7200" kern="0" spc="-5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7200" kern="0" spc="-53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</a:t>
            </a:r>
            <a:r>
              <a:rPr lang="en-US" sz="7200" kern="0" spc="-5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7200" kern="0" spc="-53" dirty="0" err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Transición</a:t>
            </a:r>
            <a:r>
              <a:rPr lang="en-US" sz="7200" kern="0" spc="-5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a Banco</a:t>
            </a:r>
            <a:endParaRPr lang="en-US" sz="7200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11886F88-ABB3-9420-3E53-5AA51875B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688" y="6230655"/>
            <a:ext cx="13123340" cy="523009"/>
          </a:xfrm>
        </p:spPr>
        <p:txBody>
          <a:bodyPr/>
          <a:lstStyle/>
          <a:p>
            <a:r>
              <a:rPr lang="es-CO" dirty="0"/>
              <a:t>Grupo 03 (</a:t>
            </a:r>
            <a:r>
              <a:rPr lang="es-CO" dirty="0" err="1"/>
              <a:t>My</a:t>
            </a:r>
            <a:r>
              <a:rPr lang="es-CO" dirty="0"/>
              <a:t>. Camilo Aguilar, </a:t>
            </a:r>
            <a:r>
              <a:rPr lang="es-CO" dirty="0" err="1"/>
              <a:t>My</a:t>
            </a:r>
            <a:r>
              <a:rPr lang="es-CO" dirty="0"/>
              <a:t>. Elkin </a:t>
            </a:r>
            <a:r>
              <a:rPr lang="es-CO" dirty="0" err="1"/>
              <a:t>Cubides</a:t>
            </a:r>
            <a:r>
              <a:rPr lang="es-CO" dirty="0"/>
              <a:t>, </a:t>
            </a:r>
            <a:r>
              <a:rPr lang="es-CO" dirty="0" err="1"/>
              <a:t>My</a:t>
            </a:r>
            <a:r>
              <a:rPr lang="es-CO" dirty="0"/>
              <a:t>. Alex Serrano, </a:t>
            </a:r>
            <a:r>
              <a:rPr lang="es-CO" dirty="0" err="1"/>
              <a:t>My</a:t>
            </a:r>
            <a:r>
              <a:rPr lang="es-CO" dirty="0"/>
              <a:t>. Suarez Gerson</a:t>
            </a:r>
          </a:p>
        </p:txBody>
      </p:sp>
    </p:spTree>
    <p:extLst>
      <p:ext uri="{BB962C8B-B14F-4D97-AF65-F5344CB8AC3E}">
        <p14:creationId xmlns:p14="http://schemas.microsoft.com/office/powerpoint/2010/main" val="4783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730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Recomendaciones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28743"/>
            <a:ext cx="129028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propusieron políticas de seguridad basadas en la normatividad ISO/IEC 27001 y 27002, incluyendo gestión de accesos, cifrado de información, seguridad en aplicaciones, protección contra malware, gestión de incidentes y continuidad del negocio. Estas políticas proporcionan una base sólida para proteger la infraestructura tecnológica.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16893"/>
            <a:ext cx="129028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recomienda implementar programas de formación en ciberseguridad, realizar auditorías regulares, implementar herramientas de monitoreo continuo y colaborar con expertos en ciberseguridad para mantenerse actualizado en las mejores prácticas y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amenazas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emergentes.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538269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4"/>
          <p:cNvSpPr/>
          <p:nvPr/>
        </p:nvSpPr>
        <p:spPr>
          <a:xfrm>
            <a:off x="1077158" y="5491996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65923" y="5382697"/>
            <a:ext cx="3334226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Formación en Ciberseguridad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65923" y="6231969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Capacitar a todos los empleados.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6965" y="538269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5426988" y="5491996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6049089" y="5382697"/>
            <a:ext cx="300668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Auditorías Regulares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049089" y="5881330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Evaluar la seguridad de la información.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538269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2"/>
          <p:cNvSpPr/>
          <p:nvPr/>
        </p:nvSpPr>
        <p:spPr>
          <a:xfrm>
            <a:off x="9809798" y="5491996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432256" y="5382697"/>
            <a:ext cx="288976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Monitoreo Continuo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32256" y="5881330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Detectar y responder a incidentes.</a:t>
            </a:r>
            <a:endParaRPr lang="en-US" sz="1900" dirty="0"/>
          </a:p>
        </p:txBody>
      </p:sp>
      <p:pic>
        <p:nvPicPr>
          <p:cNvPr id="17" name="Imagen 1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BDADDF8-B6E9-B729-1871-1223DFE5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1943-48E5-D29F-4DF6-A98940C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EC0BFA8-87E7-168C-B092-10E5294B2C34}"/>
              </a:ext>
            </a:extLst>
          </p:cNvPr>
          <p:cNvSpPr txBox="1"/>
          <p:nvPr/>
        </p:nvSpPr>
        <p:spPr>
          <a:xfrm>
            <a:off x="1386348" y="1237094"/>
            <a:ext cx="117692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Referencias </a:t>
            </a:r>
            <a:endParaRPr lang="es-CO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CIS. (2021). CIS </a:t>
            </a:r>
            <a:r>
              <a:rPr lang="es-CO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Controls</a:t>
            </a:r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v8. Center </a:t>
            </a:r>
            <a:r>
              <a:rPr lang="es-CO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Internet Security.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Gong, X. (2011). Application of PKI in Encrypting Communications and Verifying Identities of Users in the Internet Banking. </a:t>
            </a:r>
            <a:r>
              <a:rPr lang="en-US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International Journal of Wireless and Microwave Technologies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ISO/IEC 27001. (2022). Tecnología de la información - Técnicas de seguridad - Sistemas de gestión de seguridad de la información - Requisitos. International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Organization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Standardization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ISO/IEC 27002. (2022). Tecnología de la información - Técnicas de seguridad - Código de prácticas para controles de seguridad de la información. International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Organization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Standardization</a:t>
            </a:r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NIST. (2020). Security and Privacy Controls for Information Systems and Organizations (NIST SP 800-53 Rev. 5). National Institute of Standards and Technology. </a:t>
            </a:r>
          </a:p>
          <a:p>
            <a:r>
              <a:rPr lang="es-MX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Superintendencia Financiera. (s.f.). Superfinanciera. </a:t>
            </a:r>
          </a:p>
          <a:p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Superintendencia Financiera de Colombia. (s.f.). </a:t>
            </a:r>
            <a:r>
              <a:rPr lang="es-CO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Taxonomia</a:t>
            </a:r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CO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Unica</a:t>
            </a:r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 Incidentes </a:t>
            </a:r>
            <a:r>
              <a:rPr lang="es-CO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Ciberneticos</a:t>
            </a:r>
            <a:r>
              <a:rPr lang="es-CO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s-MX" sz="2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82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62040" y="4562375"/>
            <a:ext cx="12725086" cy="15847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18423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Estudio de Caso: Cooperativa de Ahorro en Transición a Banco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192423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Transición de una cooperativa de ahorro, "Cooperativa de modelado de sueños", hacia una entidad bancaria en Colombia. La cooperativa busca expandirse y cumplir con los requisitos del Estatuto Orgánico del Sistema Financiero (EOSF) y la Superintendencia Financiera de Colombia (SFC).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320903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Viabilidad del proyecto, especialmente en infraestructura tecnológica y la gestión de riesgos cibernéticos. Se realizó un análisis FODA para evaluar mejoras en la aplicación móvil, identificando fortalezas, oportunidades, debilidades y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amenazas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pic>
        <p:nvPicPr>
          <p:cNvPr id="6" name="Imagen 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39BEAD5-4DC2-71EF-D3AC-B00B8AB6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546378"/>
            <a:ext cx="7731323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kern="0" spc="-35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Análisis FODA y Estrategias Clave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" y="1259457"/>
            <a:ext cx="10662122" cy="61360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8068" y="7534632"/>
            <a:ext cx="13244274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Fuente: Elaboración propia a partir de tabla suministrada por el Doctor Jaider Ospina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1479876" y="4158377"/>
            <a:ext cx="831273" cy="2894972"/>
          </a:xfrm>
          <a:prstGeom prst="rect">
            <a:avLst/>
          </a:prstGeom>
          <a:noFill/>
          <a:ln/>
        </p:spPr>
        <p:txBody>
          <a:bodyPr vert="vert270"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Estrategias definidas para cumplir con los requisitos de la </a:t>
            </a:r>
            <a:r>
              <a:rPr lang="en-US" sz="155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Superintendencia</a:t>
            </a:r>
            <a:endParaRPr lang="en-US" sz="1550" dirty="0">
              <a:solidFill>
                <a:srgbClr val="E2E6E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Financiera y los clientes, implementando una aplicación viable.</a:t>
            </a:r>
            <a:endParaRPr lang="en-US" sz="1550" dirty="0"/>
          </a:p>
        </p:txBody>
      </p:sp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5F949F9-5342-D211-B507-A180823D3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660E646-2C23-531D-7093-5CE09898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78168" y="571262"/>
            <a:ext cx="7712750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b="1" kern="0" spc="-3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Identificación de Amenazas Potenciales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8168" y="1288375"/>
            <a:ext cx="13474065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Amenazas potenciales con incidencias medias y altas que representan restricciones hacia la certificación de la aplicación móvil.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78168" y="1970008"/>
            <a:ext cx="13474065" cy="5688330"/>
          </a:xfrm>
          <a:prstGeom prst="roundRect">
            <a:avLst>
              <a:gd name="adj" fmla="val 4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85788" y="3015880"/>
            <a:ext cx="13458825" cy="3465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0927" y="2084308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Amenaza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19443" y="2084308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Probabilidad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84150" y="2084308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Impacto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7125" y="2117899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Mitigación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5788" y="2438876"/>
            <a:ext cx="13458825" cy="709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0927" y="2545556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Ataque de malware o ransomware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119443" y="2545556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484150" y="2545556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Crítico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25396" y="2545556"/>
            <a:ext cx="395407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Implementación de firewalls y antivirus avanzados, copias de seguridad frecuentes.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5788" y="3148013"/>
            <a:ext cx="13458825" cy="9570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0927" y="3254693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Phishing y robo de credenciales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119443" y="3254693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84150" y="3254693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25396" y="3254693"/>
            <a:ext cx="3954077" cy="743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Autenticación multifactor (MFA) y educación en ciberseguridad para los usuarios.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5788" y="4105037"/>
            <a:ext cx="13458825" cy="709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0927" y="4211717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Accesos no autorizados a datos sensibles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19443" y="4211717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84150" y="4211717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925396" y="4211717"/>
            <a:ext cx="395407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Cifrado de datos, control de acceso y monitoreo en tiempo real.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585788" y="4814173"/>
            <a:ext cx="13458825" cy="709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0927" y="4920853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Interrupción del servicio por ataques DDoS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119443" y="4920853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484150" y="4920853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Crítico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925396" y="4920853"/>
            <a:ext cx="395407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Sistemas de prevención de DDoS y monitoreo de tráfico en servidores.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85788" y="5523309"/>
            <a:ext cx="13458825" cy="709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0927" y="5629989"/>
            <a:ext cx="303061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Fuga de información por mala configuración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119443" y="5629989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84150" y="5629989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925396" y="5629989"/>
            <a:ext cx="395407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Configuración segura en bases de datos y políticas de acceso restringido.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85788" y="6232446"/>
            <a:ext cx="13458825" cy="709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0927" y="6339126"/>
            <a:ext cx="303061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Suplantación de identidad en transacciones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4119443" y="6339126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484150" y="6339126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Crítico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058400" y="6339126"/>
            <a:ext cx="3821073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Validaciones avanzadas de identidad y alertas en transacciones sospechosas.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85788" y="6941582"/>
            <a:ext cx="13458825" cy="709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750927" y="7048262"/>
            <a:ext cx="3030617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Fallas en la integración con sistemas bancarios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4119443" y="7048262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7484150" y="7048262"/>
            <a:ext cx="3026807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058400" y="7048262"/>
            <a:ext cx="3821073" cy="495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Monitoreo de integraciones, redundancia y validaciones en APIs bancarias.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3F73E44-EB5D-5CCD-6EDC-A5834163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8043" y="652701"/>
            <a:ext cx="3493889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3200" b="1" kern="0" spc="-2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Modelo STRIDE 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38043" y="1319927"/>
            <a:ext cx="1355431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 encontraron problemas en la autenticación, vulnerabilidades en el código, falta de trazabilidad en transacciones y fuga de información debido a mala configuración.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38043" y="1723311"/>
            <a:ext cx="13554313" cy="5853589"/>
          </a:xfrm>
          <a:prstGeom prst="roundRect">
            <a:avLst>
              <a:gd name="adj" fmla="val 3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45663" y="1730931"/>
            <a:ext cx="13541693" cy="4300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39268" y="1863739"/>
            <a:ext cx="194571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Cat STRIDE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660463" y="183070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Amenaza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7081" y="183070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Probabilidad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74029" y="183070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Impacto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30978" y="183070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Mitigación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87927" y="1830705"/>
            <a:ext cx="194571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Estado actual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45663" y="2160984"/>
            <a:ext cx="13541693" cy="1352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99373" y="2260759"/>
            <a:ext cx="194571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Spoofing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645092" y="2260759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Suplantación de identidad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217081" y="2260759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Autenticación multifactorial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101492" y="2245280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Crítico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730978" y="2260759"/>
            <a:ext cx="194190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Autenticación multifactorial (MFA), validaciones avanzadas de identidad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987927" y="2260759"/>
            <a:ext cx="2575799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 encontraba implementándose autenticación únicamente mediante usuario y contraseña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45663" y="3513058"/>
            <a:ext cx="13541693" cy="1352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99373" y="3612833"/>
            <a:ext cx="194571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Tampering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2798802" y="3643789"/>
            <a:ext cx="194190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Vulnerabilidad en la aplicación móvil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17081" y="3612833"/>
            <a:ext cx="194190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Pruebas de seguridad, auditorías de código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101491" y="3678197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Crítico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730978" y="3612833"/>
            <a:ext cx="194190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Pruebas de seguridad, auditorías de código, actualizaciones frecuentes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987927" y="3612833"/>
            <a:ext cx="2575799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 utilizar técnicas y herramientas de Scanner se detectó problemas en las generaciones de código al olvidar la contraseña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45663" y="4865132"/>
            <a:ext cx="13541693" cy="158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9373" y="4964906"/>
            <a:ext cx="194571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Repudiation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2645091" y="4995863"/>
            <a:ext cx="194190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Falta de trazabilidad en transacciones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5217081" y="4964906"/>
            <a:ext cx="194190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Registro detallado de transacciones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101492" y="5045749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730978" y="4964906"/>
            <a:ext cx="194190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Registro detallado de transacciones, mecanismos de auditoría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1987927" y="4865132"/>
            <a:ext cx="2303204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La migración de datos era transferida a archivos. XLSx en un sistema externo que evidenciaba vulnerabilidades en la transferencia y perdida de datos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545663" y="6447711"/>
            <a:ext cx="13541693" cy="11215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99373" y="6547485"/>
            <a:ext cx="194571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Information Disclosure (Divulgación de información)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2744161" y="6506289"/>
            <a:ext cx="194190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Fuga de información por mala configuración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217081" y="654748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Media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101492" y="6547485"/>
            <a:ext cx="19419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Alto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730978" y="6547485"/>
            <a:ext cx="194190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Configuración segura en bases de datos, cifrado de datos sensibles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987927" y="6547485"/>
            <a:ext cx="2303204" cy="922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 tenían diferentes versiones en las actualizaciones de software propio y problemas de parches.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54B413-4486-32D4-3E21-1524BCB8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55" t="10569" r="28533" b="20341"/>
          <a:stretch/>
        </p:blipFill>
        <p:spPr>
          <a:xfrm>
            <a:off x="266008" y="1163782"/>
            <a:ext cx="6748402" cy="56360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C8BD8B-5A58-87AF-0655-8D88C05D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22" t="11818" r="26400" b="22386"/>
          <a:stretch/>
        </p:blipFill>
        <p:spPr>
          <a:xfrm>
            <a:off x="7165569" y="1163782"/>
            <a:ext cx="6852787" cy="5636027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598C3D1-7936-EB17-C3D8-A6CE4704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9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0F4713-5276-AD50-04B1-B1BDA0D9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05" t="20341" r="28533" b="20114"/>
          <a:stretch/>
        </p:blipFill>
        <p:spPr>
          <a:xfrm>
            <a:off x="1863444" y="199506"/>
            <a:ext cx="10610153" cy="7830590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DD91D8E-DED0-57EB-2E9B-E8BADB5B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404E859D-7B57-2F4D-BF2D-23F489E0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04982" y="806053"/>
            <a:ext cx="5227320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Matriz RACI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804982" y="1919288"/>
            <a:ext cx="13020437" cy="5504259"/>
          </a:xfrm>
          <a:prstGeom prst="roundRect">
            <a:avLst>
              <a:gd name="adj" fmla="val 6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812602" y="1926907"/>
            <a:ext cx="13005197" cy="9813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042511" y="2072521"/>
            <a:ext cx="2137410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 de Seguridad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3647361" y="2072521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Responsable (R)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248400" y="2072521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Aprobador (A)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849439" y="2072521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Consultado (C)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450479" y="2072521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Informado (I)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812602" y="2908221"/>
            <a:ext cx="13005197" cy="6362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1042511" y="305383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Gestión de Accesos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647361" y="305383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248400" y="305383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8849439" y="305383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Auditoría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450479" y="305383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Usuario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812602" y="3544491"/>
            <a:ext cx="13005197" cy="6362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1042511" y="369010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Cifrado de Datos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3647361" y="369010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6248400" y="369010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849439" y="369010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Cumplimiento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1450479" y="369010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Auditor</a:t>
            </a:r>
            <a:endParaRPr lang="en-US" sz="1800" dirty="0"/>
          </a:p>
        </p:txBody>
      </p:sp>
      <p:sp>
        <p:nvSpPr>
          <p:cNvPr id="22" name="Shape 20"/>
          <p:cNvSpPr/>
          <p:nvPr/>
        </p:nvSpPr>
        <p:spPr>
          <a:xfrm>
            <a:off x="812602" y="4180761"/>
            <a:ext cx="13005197" cy="9813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1042511" y="432637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en App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3647361" y="4326374"/>
            <a:ext cx="2133600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TI y CSIRT Financiero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6248400" y="432637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8849439" y="4326374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1450479" y="4326374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Auditor</a:t>
            </a:r>
            <a:endParaRPr lang="en-US" sz="1800" dirty="0"/>
          </a:p>
        </p:txBody>
      </p:sp>
      <p:sp>
        <p:nvSpPr>
          <p:cNvPr id="28" name="Shape 26"/>
          <p:cNvSpPr/>
          <p:nvPr/>
        </p:nvSpPr>
        <p:spPr>
          <a:xfrm>
            <a:off x="812602" y="5162074"/>
            <a:ext cx="13005197" cy="6362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9" name="Text 27"/>
          <p:cNvSpPr/>
          <p:nvPr/>
        </p:nvSpPr>
        <p:spPr>
          <a:xfrm>
            <a:off x="1042511" y="5307687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Protección Malware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3647361" y="530768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6248400" y="530768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849439" y="530768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Cumplimiento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11450479" y="5307687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Usuario</a:t>
            </a:r>
            <a:endParaRPr lang="en-US" sz="1800" dirty="0"/>
          </a:p>
        </p:txBody>
      </p:sp>
      <p:sp>
        <p:nvSpPr>
          <p:cNvPr id="34" name="Shape 32"/>
          <p:cNvSpPr/>
          <p:nvPr/>
        </p:nvSpPr>
        <p:spPr>
          <a:xfrm>
            <a:off x="812602" y="5798344"/>
            <a:ext cx="13005197" cy="6362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5" name="Text 33"/>
          <p:cNvSpPr/>
          <p:nvPr/>
        </p:nvSpPr>
        <p:spPr>
          <a:xfrm>
            <a:off x="1042511" y="5943957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Gestión de Incidentes</a:t>
            </a:r>
            <a:endParaRPr lang="en-US" sz="1800" dirty="0"/>
          </a:p>
        </p:txBody>
      </p:sp>
      <p:sp>
        <p:nvSpPr>
          <p:cNvPr id="36" name="Text 34"/>
          <p:cNvSpPr/>
          <p:nvPr/>
        </p:nvSpPr>
        <p:spPr>
          <a:xfrm>
            <a:off x="3647361" y="594395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6248400" y="594395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8849439" y="594395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Auditoría</a:t>
            </a:r>
            <a:endParaRPr lang="en-US" sz="1800" dirty="0"/>
          </a:p>
        </p:txBody>
      </p:sp>
      <p:sp>
        <p:nvSpPr>
          <p:cNvPr id="39" name="Text 37"/>
          <p:cNvSpPr/>
          <p:nvPr/>
        </p:nvSpPr>
        <p:spPr>
          <a:xfrm>
            <a:off x="11450479" y="5943957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Toda la organización</a:t>
            </a:r>
            <a:endParaRPr lang="en-US" sz="1800" dirty="0"/>
          </a:p>
        </p:txBody>
      </p:sp>
      <p:sp>
        <p:nvSpPr>
          <p:cNvPr id="40" name="Shape 38"/>
          <p:cNvSpPr/>
          <p:nvPr/>
        </p:nvSpPr>
        <p:spPr>
          <a:xfrm>
            <a:off x="812602" y="6434614"/>
            <a:ext cx="13005197" cy="9813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1" name="Text 39"/>
          <p:cNvSpPr/>
          <p:nvPr/>
        </p:nvSpPr>
        <p:spPr>
          <a:xfrm>
            <a:off x="1042511" y="6580227"/>
            <a:ext cx="2137410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Continuidad del Negocio</a:t>
            </a:r>
            <a:endParaRPr lang="en-US" sz="1800" dirty="0"/>
          </a:p>
        </p:txBody>
      </p:sp>
      <p:sp>
        <p:nvSpPr>
          <p:cNvPr id="42" name="Text 40"/>
          <p:cNvSpPr/>
          <p:nvPr/>
        </p:nvSpPr>
        <p:spPr>
          <a:xfrm>
            <a:off x="3647361" y="658022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Seguridad TI</a:t>
            </a:r>
            <a:endParaRPr lang="en-US" sz="1800" dirty="0"/>
          </a:p>
        </p:txBody>
      </p:sp>
      <p:sp>
        <p:nvSpPr>
          <p:cNvPr id="43" name="Text 41"/>
          <p:cNvSpPr/>
          <p:nvPr/>
        </p:nvSpPr>
        <p:spPr>
          <a:xfrm>
            <a:off x="6248400" y="658022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CIO</a:t>
            </a:r>
            <a:endParaRPr lang="en-US" sz="1800" dirty="0"/>
          </a:p>
        </p:txBody>
      </p:sp>
      <p:sp>
        <p:nvSpPr>
          <p:cNvPr id="44" name="Text 42"/>
          <p:cNvSpPr/>
          <p:nvPr/>
        </p:nvSpPr>
        <p:spPr>
          <a:xfrm>
            <a:off x="8849439" y="6580227"/>
            <a:ext cx="21336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Cumplimiento</a:t>
            </a:r>
            <a:endParaRPr lang="en-US" sz="1800" dirty="0"/>
          </a:p>
        </p:txBody>
      </p:sp>
      <p:sp>
        <p:nvSpPr>
          <p:cNvPr id="45" name="Text 43"/>
          <p:cNvSpPr/>
          <p:nvPr/>
        </p:nvSpPr>
        <p:spPr>
          <a:xfrm>
            <a:off x="11450479" y="6580227"/>
            <a:ext cx="213741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Toda la organización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7369621-B6DD-4CB5-2988-EFE23658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953" y="6600303"/>
            <a:ext cx="1629296" cy="162929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5338" y="795218"/>
            <a:ext cx="5164931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5337" y="1782933"/>
            <a:ext cx="13039725" cy="81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implementación de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controles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seguridad basados en la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normatividad ISO/IEC 27001 y 27002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se establece junto con los marcos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NIST y CIS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que combinados proporcionan una base </a:t>
            </a:r>
            <a:r>
              <a:rPr lang="en-US" sz="2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sólida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5337" y="2806843"/>
            <a:ext cx="13039725" cy="1022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 lo anteriormente expuesto, la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gestión de accesos y autenticación 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robusta garantiza que solo usuarios autorizados accedan a los sistemas como el mecanismo mas importante que brinda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garantías a los usuarios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lo cual es complementado con el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cifrado de información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 las diferentes capas de la red, lo cual protege los datos sensibles de estos clientes contra aquellos accesos no autorizados.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5337" y="4552236"/>
            <a:ext cx="13039725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Complementario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lo anterior definir, el protocolo, horarios, y otros factores que conlleven a conducir las pruebas de seguridad en aplicaciones, permitiendo detectar y corregir vulnerabilidades antes de que sean explotadas. Dichas protecciones, brindan protección contra malware y el potencialmente más peligroso randsomware el cual previene infecciones que podrían comprometer la operatividad del banco.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5336" y="6320259"/>
            <a:ext cx="13039725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Como recomendación final, se acentúa la idea de </a:t>
            </a:r>
            <a:r>
              <a:rPr lang="en-US" sz="20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evaluar</a:t>
            </a:r>
            <a:r>
              <a:rPr lang="en-US" sz="20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constantemente la gestión de incidentes mejorando la capacidad de respuesta ante ataques, reduciendo el impacto en la continuidad del negocio y ejerciendo desde el CSIRT financiero juegos y desafíos que aseguren la continuidad del negocio, con respaldo suficiente que asegure la recuperación rápida de la información y de los sistemas ante desastres tecnológicos.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1117</Words>
  <Application>Microsoft Office PowerPoint</Application>
  <PresentationFormat>Personalizado</PresentationFormat>
  <Paragraphs>145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Montserrat Bold</vt:lpstr>
      <vt:lpstr>Times New Roman</vt:lpstr>
      <vt:lpstr>Arial</vt:lpstr>
      <vt:lpstr>Source Sans Pro</vt:lpstr>
      <vt:lpstr>Calibri</vt:lpstr>
      <vt:lpstr>Office Theme</vt:lpstr>
      <vt:lpstr>Estudio de Caso: Cooperativa de Ahorro en Transición a Banco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Elkin Cubides Puentes</cp:lastModifiedBy>
  <cp:revision>6</cp:revision>
  <dcterms:created xsi:type="dcterms:W3CDTF">2025-03-03T05:31:44Z</dcterms:created>
  <dcterms:modified xsi:type="dcterms:W3CDTF">2025-03-03T20:47:42Z</dcterms:modified>
</cp:coreProperties>
</file>